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sldIdLst>
    <p:sldId id="320" r:id="rId2"/>
    <p:sldId id="312" r:id="rId3"/>
    <p:sldId id="315" r:id="rId4"/>
    <p:sldId id="289" r:id="rId5"/>
    <p:sldId id="322" r:id="rId6"/>
    <p:sldId id="277" r:id="rId7"/>
    <p:sldId id="271" r:id="rId8"/>
    <p:sldId id="319" r:id="rId9"/>
    <p:sldId id="317" r:id="rId10"/>
    <p:sldId id="260" r:id="rId11"/>
    <p:sldId id="321" r:id="rId12"/>
  </p:sldIdLst>
  <p:sldSz cx="9144000" cy="5143500" type="screen16x9"/>
  <p:notesSz cx="6858000" cy="9144000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6529"/>
    <a:srgbClr val="AC5208"/>
    <a:srgbClr val="D60000"/>
    <a:srgbClr val="DA5654"/>
    <a:srgbClr val="007033"/>
    <a:srgbClr val="008E40"/>
    <a:srgbClr val="005AA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-168" y="-816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'Лист1 (2)'!$A$239</c:f>
              <c:strCache>
                <c:ptCount val="1"/>
                <c:pt idx="0">
                  <c:v>Доначислено на 1 ВНП, млн. руб.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(2)'!$B$237:$D$237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 9 месяцев 2018 г.</c:v>
                </c:pt>
              </c:strCache>
            </c:strRef>
          </c:cat>
          <c:val>
            <c:numRef>
              <c:f>'Лист1 (2)'!$B$239:$D$239</c:f>
              <c:numCache>
                <c:formatCode>General</c:formatCode>
                <c:ptCount val="3"/>
                <c:pt idx="0">
                  <c:v>6.7</c:v>
                </c:pt>
                <c:pt idx="1">
                  <c:v>6.8</c:v>
                </c:pt>
                <c:pt idx="2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8384"/>
        <c:axId val="6050560"/>
      </c:barChart>
      <c:lineChart>
        <c:grouping val="standard"/>
        <c:varyColors val="0"/>
        <c:ser>
          <c:idx val="0"/>
          <c:order val="0"/>
          <c:tx>
            <c:strRef>
              <c:f>'Лист1 (2)'!$A$238</c:f>
              <c:strCache>
                <c:ptCount val="1"/>
                <c:pt idx="0">
                  <c:v>Количество ВНП, ед.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'Лист1 (2)'!$B$237:$D$237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 9 месяцев 2018 г.</c:v>
                </c:pt>
              </c:strCache>
            </c:strRef>
          </c:cat>
          <c:val>
            <c:numRef>
              <c:f>'Лист1 (2)'!$B$238:$D$238</c:f>
              <c:numCache>
                <c:formatCode>General</c:formatCode>
                <c:ptCount val="3"/>
                <c:pt idx="0">
                  <c:v>2.5499999999999998</c:v>
                </c:pt>
                <c:pt idx="1">
                  <c:v>2.1800000000000002</c:v>
                </c:pt>
                <c:pt idx="2">
                  <c:v>1.1000000000000001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384"/>
        <c:axId val="6050560"/>
      </c:lineChart>
      <c:catAx>
        <c:axId val="604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6050560"/>
        <c:crosses val="autoZero"/>
        <c:auto val="1"/>
        <c:lblAlgn val="ctr"/>
        <c:lblOffset val="100"/>
        <c:noMultiLvlLbl val="0"/>
      </c:catAx>
      <c:valAx>
        <c:axId val="605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48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0.13053</cdr:x>
      <cdr:y>0.46974</cdr:y>
    </cdr:from>
    <cdr:to>
      <cdr:x>0.24336</cdr:x>
      <cdr:y>0.57383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1975" y="1822609"/>
          <a:ext cx="485775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255</a:t>
          </a:r>
        </a:p>
      </cdr:txBody>
    </cdr:sp>
  </cdr:relSizeAnchor>
  <cdr:relSizeAnchor xmlns:cdr="http://schemas.openxmlformats.org/drawingml/2006/chartDrawing">
    <cdr:from>
      <cdr:x>0.43363</cdr:x>
      <cdr:y>0.50755</cdr:y>
    </cdr:from>
    <cdr:to>
      <cdr:x>0.55531</cdr:x>
      <cdr:y>0.59347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66900" y="1969294"/>
          <a:ext cx="5238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218</a:t>
          </a:r>
        </a:p>
      </cdr:txBody>
    </cdr:sp>
  </cdr:relSizeAnchor>
  <cdr:relSizeAnchor xmlns:cdr="http://schemas.openxmlformats.org/drawingml/2006/chartDrawing">
    <cdr:from>
      <cdr:x>0.75221</cdr:x>
      <cdr:y>0.55596</cdr:y>
    </cdr:from>
    <cdr:to>
      <cdr:x>0.86062</cdr:x>
      <cdr:y>0.63275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38501" y="2157143"/>
          <a:ext cx="466724" cy="297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110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A6AC70-F375-435D-81B2-32D5C80D25AF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371160-1113-4F10-A748-763222FD0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34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71160-1113-4F10-A748-763222FD077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4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7BD9D629-D8D4-4273-A069-AA1EFBA74B76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7BD9D629-D8D4-4273-A069-AA1EFBA74B76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fld id="{7BD9D629-D8D4-4273-A069-AA1EFBA74B76}" type="slidenum">
              <a:rPr lang="ru-RU"/>
              <a:pPr defTabSz="8159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DCCD-CA06-4007-B744-CC0BE73FF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EB19-4E39-45E2-A519-89E891AB82CD}" type="datetime1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31C6-B326-43E5-BDFD-E47ED39B9AB0}" type="datetime1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8019-D0E6-4FE0-BE73-F909E787E2C3}" type="datetime1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E1F4-16B5-4C03-8819-61334013D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1033-74AF-49FB-A50E-C52D809EE89E}" type="datetime1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FCA3-380C-4447-AFE6-420CE8CE96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B859-8F4D-4692-926E-38CB5ADC51B0}" type="datetime1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8756-9C54-46B8-9015-AA3C68BA42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EC95-2861-42E5-8236-628A125F57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B488-767F-455A-83AB-4E77A512D6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833D-0564-4632-A825-8973346DE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9BEF-B996-4DB6-B116-63B4603E2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A0AA-7C5A-4C25-AF02-2AEFFFE7C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1867-E31F-4D98-9E47-7BAFB52E0372}" type="datetime1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9365DB-9FF9-4B59-895B-2D1F1D9C774B}" type="datetime1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10ECF49-00F3-49F7-BE3D-ABC364A41D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ctrTitle"/>
          </p:nvPr>
        </p:nvSpPr>
        <p:spPr>
          <a:xfrm>
            <a:off x="2195736" y="375506"/>
            <a:ext cx="6465480" cy="262829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Публичное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обсуждение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результатов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правоприменительной практики налоговых органов Томской области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соблюдения обязательных требований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проведении контрольно-надзорной деятельности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теме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3347864" y="2859782"/>
            <a:ext cx="5544616" cy="19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algn="l" defTabSz="815975" rtl="0" eaLnBrk="0" fontAlgn="base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8D8C90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«Риски совершения организациями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предпринимателями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налоговых правонарушений: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практики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территории Томской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6050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06663" y="915566"/>
            <a:ext cx="5737225" cy="1296144"/>
          </a:xfrm>
        </p:spPr>
        <p:txBody>
          <a:bodyPr rtlCol="0">
            <a:noAutofit/>
          </a:bodyPr>
          <a:lstStyle/>
          <a:p>
            <a:pPr defTabSz="816296" eaLnBrk="1" fontAlgn="auto" hangingPunct="1">
              <a:spcAft>
                <a:spcPts val="0"/>
              </a:spcAft>
              <a:defRPr/>
            </a:pPr>
            <a:r>
              <a:rPr lang="ru-RU" sz="4000" smtClean="0"/>
              <a:t>Благодарю </a:t>
            </a:r>
            <a:br>
              <a:rPr lang="ru-RU" sz="4000" smtClean="0"/>
            </a:br>
            <a:r>
              <a:rPr lang="ru-RU" sz="4000" smtClean="0"/>
              <a:t>за </a:t>
            </a:r>
            <a:r>
              <a:rPr lang="ru-RU" sz="4000" dirty="0" smtClean="0"/>
              <a:t>внимание!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ctrTitle"/>
          </p:nvPr>
        </p:nvSpPr>
        <p:spPr>
          <a:xfrm>
            <a:off x="2195736" y="375506"/>
            <a:ext cx="6465480" cy="262829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Публичное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обсуждение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результатов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правоприменительной практики налоговых органов Томской области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соблюдения обязательных требований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проведении контрольно-надзорной деятельности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теме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3347864" y="2859782"/>
            <a:ext cx="5544616" cy="19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algn="l" defTabSz="815975" rtl="0" eaLnBrk="0" fontAlgn="base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8D8C90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«Риски совершения организациями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предпринимателями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налоговых правонарушений: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практики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территории Томской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7886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467544" y="2982193"/>
            <a:ext cx="8208912" cy="11017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800" dirty="0" smtClean="0"/>
              <a:t>Риски совершения организациями и предпринимателями налоговых правонарушений: анализ практики на территории Томской области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9942"/>
            <a:ext cx="6400800" cy="72008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spcBef>
                <a:spcPts val="0"/>
              </a:spcBef>
            </a:pPr>
            <a:r>
              <a:rPr lang="ru-RU" dirty="0"/>
              <a:t>Морозов Геннадий Геннадьевич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</a:pPr>
            <a:r>
              <a:rPr lang="ru-RU" dirty="0" smtClean="0"/>
              <a:t>руководитель Управления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2788" y="1924050"/>
            <a:ext cx="7315200" cy="10080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2988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УПРАВЛЕНИЕ ФЕДЕРАЛЬНОЙ</a:t>
            </a:r>
          </a:p>
          <a:p>
            <a:pPr algn="ctr" defTabSz="1042988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НАЛОГОВОЙ СЛУЖБЫ ПО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647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9"/>
          <p:cNvSpPr>
            <a:spLocks noGrp="1"/>
          </p:cNvSpPr>
          <p:nvPr>
            <p:ph type="title"/>
          </p:nvPr>
        </p:nvSpPr>
        <p:spPr>
          <a:xfrm>
            <a:off x="395536" y="432384"/>
            <a:ext cx="7920880" cy="432047"/>
          </a:xfrm>
        </p:spPr>
        <p:txBody>
          <a:bodyPr/>
          <a:lstStyle/>
          <a:p>
            <a:pPr algn="ctr"/>
            <a:r>
              <a:rPr lang="ru-RU" sz="2800" dirty="0"/>
              <a:t>Общедоступные критерии </a:t>
            </a:r>
            <a:r>
              <a:rPr lang="ru-RU" sz="2800" dirty="0" smtClean="0"/>
              <a:t>оценки рисков</a:t>
            </a:r>
            <a:endParaRPr lang="ru-RU" sz="28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6120" fontAlgn="base">
              <a:spcBef>
                <a:spcPct val="0"/>
              </a:spcBef>
              <a:spcAft>
                <a:spcPct val="0"/>
              </a:spcAft>
              <a:defRPr/>
            </a:pPr>
            <a:fld id="{1EAF574E-2402-4566-869C-8A4FF0B406F8}" type="slidenum">
              <a:rPr lang="ru-RU">
                <a:solidFill>
                  <a:prstClr val="white"/>
                </a:solidFill>
              </a:rPr>
              <a:pPr defTabSz="81612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" name="п 1"/>
          <p:cNvGrpSpPr/>
          <p:nvPr/>
        </p:nvGrpSpPr>
        <p:grpSpPr>
          <a:xfrm>
            <a:off x="396000" y="1011833"/>
            <a:ext cx="7920880" cy="576000"/>
            <a:chOff x="395536" y="915566"/>
            <a:chExt cx="7920880" cy="57606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Налоговая нагрузка ниже среднего уровня по виду экономической деятельности.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9" name="п 2"/>
          <p:cNvGrpSpPr/>
          <p:nvPr/>
        </p:nvGrpSpPr>
        <p:grpSpPr>
          <a:xfrm>
            <a:off x="396000" y="1655271"/>
            <a:ext cx="7920880" cy="576000"/>
            <a:chOff x="395536" y="915566"/>
            <a:chExt cx="7920880" cy="57606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</a:rPr>
                <a:t>Осуществление 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деятельности с убытком на протяжении </a:t>
              </a: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</a:rPr>
                <a:t>нескольких 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налоговых периодов.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2" name="п 3"/>
          <p:cNvGrpSpPr/>
          <p:nvPr/>
        </p:nvGrpSpPr>
        <p:grpSpPr>
          <a:xfrm>
            <a:off x="396000" y="2298709"/>
            <a:ext cx="7920880" cy="576000"/>
            <a:chOff x="395536" y="915566"/>
            <a:chExt cx="7920880" cy="57606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Доля налоговых вычетов по НДС за определенный период </a:t>
              </a: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</a:rPr>
                <a:t>равна 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или превышает 89%.</a:t>
              </a:r>
              <a:endParaRPr lang="ru-RU" sz="18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п 4"/>
          <p:cNvGrpSpPr/>
          <p:nvPr/>
        </p:nvGrpSpPr>
        <p:grpSpPr>
          <a:xfrm>
            <a:off x="396000" y="2944800"/>
            <a:ext cx="7920880" cy="576000"/>
            <a:chOff x="395536" y="915566"/>
            <a:chExt cx="7920880" cy="57606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Опережающий темп роста расходов над темпом роста доходов.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п 5"/>
          <p:cNvGrpSpPr/>
          <p:nvPr/>
        </p:nvGrpSpPr>
        <p:grpSpPr>
          <a:xfrm>
            <a:off x="396000" y="3589200"/>
            <a:ext cx="7920880" cy="576000"/>
            <a:chOff x="395536" y="915566"/>
            <a:chExt cx="7920880" cy="57606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Выплата среднемесячной ЗП ниже среднего уровня по ВЭД в субъекте РФ.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21" name="п 6"/>
          <p:cNvGrpSpPr/>
          <p:nvPr/>
        </p:nvGrpSpPr>
        <p:grpSpPr>
          <a:xfrm>
            <a:off x="396000" y="4233600"/>
            <a:ext cx="7920880" cy="576000"/>
            <a:chOff x="395536" y="915566"/>
            <a:chExt cx="7920880" cy="57606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Неоднократное приближение к предельным условиям права применения </a:t>
              </a:r>
              <a:r>
                <a:rPr lang="ru-RU" sz="1800" dirty="0" err="1">
                  <a:solidFill>
                    <a:schemeClr val="accent1">
                      <a:lumMod val="50000"/>
                    </a:schemeClr>
                  </a:solidFill>
                </a:rPr>
                <a:t>спецрежимов</a:t>
              </a: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6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п 7"/>
          <p:cNvGrpSpPr/>
          <p:nvPr/>
        </p:nvGrpSpPr>
        <p:grpSpPr>
          <a:xfrm>
            <a:off x="396000" y="4233600"/>
            <a:ext cx="7920880" cy="576000"/>
            <a:chOff x="395536" y="915566"/>
            <a:chExt cx="7920880" cy="5760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Отражение предпринимателем суммы расхода, максимально приближенной к сумме его дохода.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7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п 8"/>
          <p:cNvGrpSpPr/>
          <p:nvPr/>
        </p:nvGrpSpPr>
        <p:grpSpPr>
          <a:xfrm>
            <a:off x="396000" y="4233600"/>
            <a:ext cx="7920880" cy="576000"/>
            <a:chOff x="395536" y="915566"/>
            <a:chExt cx="7920880" cy="57606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Построение ФХД на основе договоров с контрагентами без разумных экономических причин.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8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п 9"/>
          <p:cNvGrpSpPr/>
          <p:nvPr/>
        </p:nvGrpSpPr>
        <p:grpSpPr>
          <a:xfrm>
            <a:off x="396000" y="4233600"/>
            <a:ext cx="7920880" cy="576000"/>
            <a:chOff x="395536" y="915566"/>
            <a:chExt cx="7920880" cy="57606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Непредставление налогоплательщиком пояснений на уведомление налогового органа.</a:t>
              </a:r>
              <a:endParaRPr lang="ru-RU" sz="18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9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п 10"/>
          <p:cNvGrpSpPr/>
          <p:nvPr/>
        </p:nvGrpSpPr>
        <p:grpSpPr>
          <a:xfrm>
            <a:off x="396000" y="4233600"/>
            <a:ext cx="7920880" cy="576000"/>
            <a:chOff x="395536" y="915566"/>
            <a:chExt cx="7920880" cy="57606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Неоднократное снятие с учета и постановка на учет в НО в связи с изменением места нахождения.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10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п 11"/>
          <p:cNvGrpSpPr/>
          <p:nvPr/>
        </p:nvGrpSpPr>
        <p:grpSpPr>
          <a:xfrm>
            <a:off x="396000" y="4233600"/>
            <a:ext cx="7920880" cy="576000"/>
            <a:chOff x="395536" y="915566"/>
            <a:chExt cx="7920880" cy="57606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Значительное отклонение уровня рентабельности от среднего уровня по виду деятельности.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11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п 12"/>
          <p:cNvGrpSpPr/>
          <p:nvPr/>
        </p:nvGrpSpPr>
        <p:grpSpPr>
          <a:xfrm>
            <a:off x="396000" y="4233600"/>
            <a:ext cx="7920880" cy="576000"/>
            <a:chOff x="395536" y="915566"/>
            <a:chExt cx="7920880" cy="57606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683568" y="915566"/>
              <a:ext cx="7632848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marL="92075" algn="just">
                <a:lnSpc>
                  <a:spcPct val="80000"/>
                </a:lnSpc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Ведение финансово-хозяйственной деятельности с высоким налоговым риском.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95536" y="987574"/>
              <a:ext cx="360040" cy="3600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12</a:t>
              </a:r>
              <a:endParaRPr lang="ru-RU" sz="1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7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1.11111E-6 2.22222E-6 L 1.11111E-6 -0.124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1.11111E-6 -4.5679E-6 L 1.11111E-6 -0.123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1.11111E-6 0.00062 L 1.11111E-6 -0.123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0.00017 0.00155 L 0.00017 -0.123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1.11111E-6 -0.0037 L 1.11111E-6 -0.127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12346 L 1.11111E-6 -0.249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12346 L 1.11111E-6 -0.2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0.12346 L 0.00017 -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0.12346 L -2.5E-6 -0.249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3.20988E-6 L 1.11111E-6 -0.123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24907 L 1.11111E-6 -0.375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24876 L 1.11111E-6 -0.3777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0.24876 L 0.00017 -0.37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12345 L 1.11111E-6 -0.25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7.83709E-7 L -2.5E-6 -0.130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" presetClass="entr" presetSubtype="4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37427 L -0.0007 -0.500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3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37407 L 1.11111E-6 -0.5033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0.24876 L 0.00017 -0.381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12345 L 1.11111E-6 -0.2574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9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3.08642E-6 L -2.5E-6 -0.1296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4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0.49953 L 2.5E-6 -0.6260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37407 L 1.11111E-6 -0.5021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2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0.24877 L 0.00017 -0.378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12345 L 1.11111E-6 -0.254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4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4.69136E-6 L -2.5E-6 -0.1277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" presetClass="entr" presetSubtype="4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4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49969 L 1.11111E-6 -0.624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37407 L 1.11111E-6 -0.4987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3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0.24877 L 0.00017 -0.375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0.12345 L 1.11111E-6 -0.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17 -0.00185 L 0.00017 -0.1237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верх 1"/>
          <p:cNvSpPr/>
          <p:nvPr/>
        </p:nvSpPr>
        <p:spPr>
          <a:xfrm>
            <a:off x="455857" y="2720340"/>
            <a:ext cx="1483686" cy="1429796"/>
          </a:xfrm>
          <a:prstGeom prst="upArrow">
            <a:avLst>
              <a:gd name="adj1" fmla="val 65005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4000"/>
                </a:schemeClr>
              </a:gs>
              <a:gs pos="56000">
                <a:schemeClr val="accent1">
                  <a:tint val="44500"/>
                  <a:satMod val="160000"/>
                  <a:alpha val="31000"/>
                </a:schemeClr>
              </a:gs>
              <a:gs pos="100000">
                <a:schemeClr val="accent1">
                  <a:tint val="23500"/>
                  <a:satMod val="160000"/>
                  <a:alpha val="2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517" y="375802"/>
            <a:ext cx="7537023" cy="611772"/>
          </a:xfrm>
        </p:spPr>
        <p:txBody>
          <a:bodyPr/>
          <a:lstStyle/>
          <a:p>
            <a:pPr algn="ctr"/>
            <a:r>
              <a:rPr lang="ru-RU" sz="2800" dirty="0"/>
              <a:t>Результаты </a:t>
            </a:r>
            <a:r>
              <a:rPr lang="ru-RU" sz="2800" dirty="0" smtClean="0"/>
              <a:t>контрольно-аналитической </a:t>
            </a:r>
            <a:r>
              <a:rPr lang="ru-RU" sz="2800" dirty="0"/>
              <a:t>работы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3E3E0-3332-4196-8593-5BB1A4DFE86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7" y="1043940"/>
            <a:ext cx="2698260" cy="166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2280" y="3054874"/>
            <a:ext cx="1810840" cy="10218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Поступило по аналитической работе  </a:t>
            </a:r>
            <a:b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342 млн. руб.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972237" y="2720339"/>
            <a:ext cx="1483686" cy="2153697"/>
          </a:xfrm>
          <a:prstGeom prst="upArrow">
            <a:avLst>
              <a:gd name="adj1" fmla="val 65005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4000"/>
                </a:schemeClr>
              </a:gs>
              <a:gs pos="56000">
                <a:schemeClr val="accent1">
                  <a:tint val="44500"/>
                  <a:satMod val="160000"/>
                  <a:alpha val="31000"/>
                </a:schemeClr>
              </a:gs>
              <a:gs pos="100000">
                <a:schemeClr val="accent1">
                  <a:tint val="23500"/>
                  <a:satMod val="160000"/>
                  <a:alpha val="2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94360" y="3755914"/>
            <a:ext cx="2039440" cy="10218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Поступило </a:t>
            </a:r>
            <a:b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проверкам</a:t>
            </a:r>
            <a:b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1 067  млн. руб.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181307"/>
              </p:ext>
            </p:extLst>
          </p:nvPr>
        </p:nvGraphicFramePr>
        <p:xfrm>
          <a:off x="3895725" y="897731"/>
          <a:ext cx="4305299" cy="388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05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5114"/>
            <a:ext cx="7884876" cy="40244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algn="ctr" defTabSz="815975" fontAlgn="base">
              <a:lnSpc>
                <a:spcPct val="85000"/>
              </a:lnSpc>
              <a:spcAft>
                <a:spcPct val="0"/>
              </a:spcAft>
            </a:pPr>
            <a:r>
              <a:rPr lang="ru-RU" sz="2600" dirty="0" smtClean="0"/>
              <a:t>«Прозрачный бизнес» </a:t>
            </a:r>
            <a:r>
              <a:rPr lang="ru-RU" sz="2600" dirty="0"/>
              <a:t>на сайте </a:t>
            </a:r>
            <a:r>
              <a:rPr lang="ru-RU" sz="2600" dirty="0" smtClean="0"/>
              <a:t>ФНС России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2EC95-2861-42E5-8236-628A125F57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6416" y="879562"/>
            <a:ext cx="7920000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 extrusionH="2540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1 </a:t>
            </a:r>
            <a:r>
              <a:rPr lang="ru-RU" b="1" dirty="0">
                <a:solidFill>
                  <a:schemeClr val="bg1"/>
                </a:solidFill>
              </a:rPr>
              <a:t>августа 2018 года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сведения о среднесписочной численности работников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наименование специального налогового режима, применяемого налогоплательщиком;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сведения  об участии в консолидированной группе н</a:t>
            </a:r>
            <a:r>
              <a:rPr lang="ru-RU" dirty="0" smtClean="0"/>
              <a:t>алогоплательщиков.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6416" y="2319722"/>
            <a:ext cx="7920000" cy="1260140"/>
          </a:xfrm>
          <a:prstGeom prst="roundRect">
            <a:avLst/>
          </a:prstGeom>
          <a:scene3d>
            <a:camera prst="orthographicFront"/>
            <a:lightRig rig="threePt" dir="t"/>
          </a:scene3d>
          <a:sp3d extrusionH="2540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1 </a:t>
            </a:r>
            <a:r>
              <a:rPr lang="ru-RU" b="1" dirty="0"/>
              <a:t>октября 2018 года</a:t>
            </a:r>
            <a:r>
              <a:rPr lang="ru-RU" b="1" i="1" dirty="0"/>
              <a:t>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суммы доходов и расходов по данным бухгалтерской </a:t>
            </a:r>
            <a:r>
              <a:rPr lang="ru-RU" dirty="0" smtClean="0"/>
              <a:t>отчётности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наименование и сумма налогов, уплаченных организацией в календарном году, предшествующем году размещения </a:t>
            </a:r>
            <a:r>
              <a:rPr lang="ru-RU" dirty="0" smtClean="0"/>
              <a:t>информации.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6416" y="3651870"/>
            <a:ext cx="7920000" cy="1188132"/>
          </a:xfrm>
          <a:prstGeom prst="roundRect">
            <a:avLst/>
          </a:prstGeom>
          <a:scene3d>
            <a:camera prst="orthographicFront"/>
            <a:lightRig rig="threePt" dir="t"/>
          </a:scene3d>
          <a:sp3d extrusionH="2540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1 </a:t>
            </a:r>
            <a:r>
              <a:rPr lang="ru-RU" b="1" dirty="0"/>
              <a:t>декабря 2018 года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сумма задолженности </a:t>
            </a:r>
            <a:r>
              <a:rPr lang="ru-RU" dirty="0"/>
              <a:t>по </a:t>
            </a:r>
            <a:r>
              <a:rPr lang="ru-RU" dirty="0" smtClean="0"/>
              <a:t>налогу, пеням и </a:t>
            </a:r>
            <a:r>
              <a:rPr lang="ru-RU" dirty="0"/>
              <a:t>штрафам;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сведения о наличии налоговых правонарушений и мерах ответственности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их совершение с указанием общего размера </a:t>
            </a:r>
            <a:r>
              <a:rPr lang="ru-RU" dirty="0" smtClean="0"/>
              <a:t>штрафа. 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00" y="1311610"/>
            <a:ext cx="2430000" cy="18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7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9"/>
          <p:cNvSpPr>
            <a:spLocks noGrp="1"/>
          </p:cNvSpPr>
          <p:nvPr>
            <p:ph type="title"/>
          </p:nvPr>
        </p:nvSpPr>
        <p:spPr>
          <a:xfrm>
            <a:off x="251520" y="441960"/>
            <a:ext cx="8199060" cy="437602"/>
          </a:xfrm>
        </p:spPr>
        <p:txBody>
          <a:bodyPr/>
          <a:lstStyle/>
          <a:p>
            <a:pPr algn="ctr" defTabSz="815975" fontAlgn="base">
              <a:lnSpc>
                <a:spcPct val="85000"/>
              </a:lnSpc>
              <a:spcAft>
                <a:spcPct val="0"/>
              </a:spcAft>
            </a:pPr>
            <a:r>
              <a:rPr lang="ru-RU" sz="2400" dirty="0" smtClean="0"/>
              <a:t>Выявление рисков с помощью программы АСК НДС-2</a:t>
            </a:r>
          </a:p>
        </p:txBody>
      </p:sp>
      <p:sp>
        <p:nvSpPr>
          <p:cNvPr id="20483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F3742A40-ADD6-4C20-9481-C6F97B89927E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09" r="15024" b="9736"/>
          <a:stretch/>
        </p:blipFill>
        <p:spPr bwMode="auto">
          <a:xfrm>
            <a:off x="395536" y="879562"/>
            <a:ext cx="7884876" cy="3955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3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2756975" y="2161541"/>
            <a:ext cx="3464704" cy="2044554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482" name="Заголовок 9"/>
          <p:cNvSpPr>
            <a:spLocks noGrp="1"/>
          </p:cNvSpPr>
          <p:nvPr>
            <p:ph type="title"/>
          </p:nvPr>
        </p:nvSpPr>
        <p:spPr>
          <a:xfrm>
            <a:off x="611560" y="329456"/>
            <a:ext cx="7548562" cy="946150"/>
          </a:xfrm>
        </p:spPr>
        <p:txBody>
          <a:bodyPr/>
          <a:lstStyle/>
          <a:p>
            <a:pPr algn="ctr" defTabSz="815975" fontAlgn="base">
              <a:lnSpc>
                <a:spcPct val="85000"/>
              </a:lnSpc>
              <a:spcAft>
                <a:spcPct val="0"/>
              </a:spcAft>
            </a:pPr>
            <a:r>
              <a:rPr lang="ru-RU" sz="3200" dirty="0"/>
              <a:t>Сокращение срока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камеральной налоговой </a:t>
            </a:r>
            <a:r>
              <a:rPr lang="ru-RU" sz="3200" dirty="0"/>
              <a:t>проверки</a:t>
            </a:r>
            <a:endParaRPr lang="ru-RU" sz="3200" dirty="0" smtClean="0"/>
          </a:p>
        </p:txBody>
      </p:sp>
      <p:sp>
        <p:nvSpPr>
          <p:cNvPr id="20483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F3742A40-ADD6-4C20-9481-C6F97B89927E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2932431" y="1567806"/>
            <a:ext cx="3079728" cy="5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  <a:t>Декларация </a:t>
            </a:r>
            <a:r>
              <a:rPr lang="ru-RU" altLang="ru-RU" sz="1800" dirty="0">
                <a:solidFill>
                  <a:srgbClr val="7030A0"/>
                </a:solidFill>
                <a:cs typeface="Times New Roman" pitchFamily="18" charset="0"/>
              </a:rPr>
              <a:t>по </a:t>
            </a:r>
            <a: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  <a:t>НДС</a:t>
            </a:r>
            <a:b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  <a:t>«</a:t>
            </a:r>
            <a:r>
              <a:rPr lang="ru-RU" altLang="ru-RU" sz="1800" dirty="0">
                <a:solidFill>
                  <a:srgbClr val="7030A0"/>
                </a:solidFill>
                <a:cs typeface="Times New Roman" pitchFamily="18" charset="0"/>
              </a:rPr>
              <a:t>к возмещению»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5879634" y="2707647"/>
            <a:ext cx="2129458" cy="7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altLang="ru-RU" sz="1800" dirty="0">
                <a:solidFill>
                  <a:srgbClr val="7030A0"/>
                </a:solidFill>
                <a:cs typeface="Times New Roman" pitchFamily="18" charset="0"/>
              </a:rPr>
              <a:t>АСК НДС-2, </a:t>
            </a:r>
            <a: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  <a:t>комплекс </a:t>
            </a:r>
            <a:b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7030A0"/>
                </a:solidFill>
                <a:cs typeface="Times New Roman" pitchFamily="18" charset="0"/>
              </a:rPr>
              <a:t>мероприятий</a:t>
            </a:r>
            <a:endParaRPr lang="ru-RU" altLang="ru-RU" sz="18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611560" y="2943096"/>
            <a:ext cx="2384026" cy="3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altLang="ru-RU" sz="1800" dirty="0">
                <a:solidFill>
                  <a:srgbClr val="7030A0"/>
                </a:solidFill>
                <a:cs typeface="Times New Roman" pitchFamily="18" charset="0"/>
              </a:rPr>
              <a:t>Налогоплательщики</a:t>
            </a:r>
          </a:p>
        </p:txBody>
      </p:sp>
      <p:sp>
        <p:nvSpPr>
          <p:cNvPr id="9" name="Стрелка углом 8"/>
          <p:cNvSpPr/>
          <p:nvPr/>
        </p:nvSpPr>
        <p:spPr>
          <a:xfrm>
            <a:off x="1772677" y="1491630"/>
            <a:ext cx="1143139" cy="1163206"/>
          </a:xfrm>
          <a:prstGeom prst="bentArrow">
            <a:avLst/>
          </a:prstGeom>
          <a:solidFill>
            <a:schemeClr val="bg2">
              <a:lumMod val="60000"/>
              <a:lumOff val="40000"/>
              <a:alpha val="4902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9" descr="O:\Папки отделов\08 - Сводно-аналитический отдел\Картинки\410457502d7dc2d4171f28b31c786320_X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81" y="1438773"/>
            <a:ext cx="1431375" cy="10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O:\Папки отделов\08 - Сводно-аналитический отдел\Картинки\nalogi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3" y="3834192"/>
            <a:ext cx="1348009" cy="9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O:\Папки отделов\08 - Сводно-аналитический отдел\Картинки\3-65581_1_6-e150001653249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6" y="1438773"/>
            <a:ext cx="1321297" cy="9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64660" y="4206095"/>
            <a:ext cx="2615270" cy="549585"/>
          </a:xfrm>
          <a:prstGeom prst="rect">
            <a:avLst/>
          </a:prstGeom>
        </p:spPr>
        <p:txBody>
          <a:bodyPr wrap="square" lIns="77925" tIns="38963" rIns="77925" bIns="38963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dirty="0">
                <a:solidFill>
                  <a:srgbClr val="7030A0"/>
                </a:solidFill>
                <a:cs typeface="Times New Roman" pitchFamily="18" charset="0"/>
              </a:rPr>
              <a:t>Решение </a:t>
            </a:r>
            <a:r>
              <a:rPr lang="ru-RU" sz="18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cs typeface="Times New Roman" pitchFamily="18" charset="0"/>
              </a:rPr>
              <a:t>о </a:t>
            </a:r>
            <a:r>
              <a:rPr lang="ru-RU" sz="1800" dirty="0">
                <a:solidFill>
                  <a:srgbClr val="7030A0"/>
                </a:solidFill>
                <a:cs typeface="Times New Roman" pitchFamily="18" charset="0"/>
              </a:rPr>
              <a:t>возмещении </a:t>
            </a:r>
            <a:r>
              <a:rPr lang="ru-RU" sz="1800" dirty="0" smtClean="0">
                <a:solidFill>
                  <a:srgbClr val="7030A0"/>
                </a:solidFill>
                <a:cs typeface="Times New Roman" pitchFamily="18" charset="0"/>
              </a:rPr>
              <a:t>НДС</a:t>
            </a:r>
            <a:endParaRPr lang="ru-RU" sz="18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16200000">
            <a:off x="1701714" y="3569829"/>
            <a:ext cx="1143139" cy="1163206"/>
          </a:xfrm>
          <a:prstGeom prst="bentArrow">
            <a:avLst/>
          </a:prstGeom>
          <a:solidFill>
            <a:schemeClr val="bg2">
              <a:lumMod val="60000"/>
              <a:lumOff val="40000"/>
              <a:alpha val="4902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6016289" y="1553605"/>
            <a:ext cx="1143139" cy="1163206"/>
          </a:xfrm>
          <a:prstGeom prst="bentArrow">
            <a:avLst/>
          </a:prstGeom>
          <a:solidFill>
            <a:schemeClr val="bg2">
              <a:lumMod val="60000"/>
              <a:lumOff val="40000"/>
              <a:alpha val="4902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 rot="10800000">
            <a:off x="5940153" y="3624492"/>
            <a:ext cx="1143139" cy="1163206"/>
          </a:xfrm>
          <a:prstGeom prst="bentArrow">
            <a:avLst/>
          </a:prstGeom>
          <a:solidFill>
            <a:schemeClr val="bg2">
              <a:lumMod val="60000"/>
              <a:lumOff val="40000"/>
              <a:alpha val="4902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038502" y="2355725"/>
            <a:ext cx="2901650" cy="16561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 месяца !</a:t>
            </a:r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8024174">
            <a:off x="5401184" y="2080836"/>
            <a:ext cx="720080" cy="576000"/>
          </a:xfrm>
          <a:prstGeom prst="stripedRightArrow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триховая стрелка вправо 30"/>
          <p:cNvSpPr/>
          <p:nvPr/>
        </p:nvSpPr>
        <p:spPr>
          <a:xfrm rot="2506891">
            <a:off x="2785840" y="2160751"/>
            <a:ext cx="720080" cy="576000"/>
          </a:xfrm>
          <a:prstGeom prst="stripedRightArrow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 rot="13149386">
            <a:off x="5537393" y="3590262"/>
            <a:ext cx="720080" cy="576000"/>
          </a:xfrm>
          <a:prstGeom prst="stripedRightArrow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>
          <a:xfrm rot="19156878">
            <a:off x="2838594" y="3673266"/>
            <a:ext cx="720080" cy="576000"/>
          </a:xfrm>
          <a:prstGeom prst="stripedRightArrow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326534" y="2533444"/>
            <a:ext cx="2325586" cy="1300748"/>
          </a:xfrm>
          <a:prstGeom prst="ellipse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9"/>
          <p:cNvSpPr>
            <a:spLocks noGrp="1"/>
          </p:cNvSpPr>
          <p:nvPr>
            <p:ph type="title"/>
          </p:nvPr>
        </p:nvSpPr>
        <p:spPr>
          <a:xfrm>
            <a:off x="395536" y="411510"/>
            <a:ext cx="7920880" cy="614490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/>
              <a:t>Перечень рисков налогоплательщика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b="0" dirty="0" smtClean="0"/>
              <a:t>(письмо </a:t>
            </a:r>
            <a:r>
              <a:rPr lang="ru-RU" sz="1400" b="0" dirty="0"/>
              <a:t>ФНС России от 14.08.2017 </a:t>
            </a:r>
            <a:r>
              <a:rPr lang="ru-RU" sz="1400" b="0" dirty="0" smtClean="0"/>
              <a:t>№ ЕД-4-15/16007)</a:t>
            </a:r>
            <a:r>
              <a:rPr lang="ru-RU" sz="1400" b="0" dirty="0"/>
              <a:t/>
            </a:r>
            <a:br>
              <a:rPr lang="ru-RU" sz="1400" b="0" dirty="0"/>
            </a:br>
            <a:endParaRPr lang="ru-RU" sz="1400" b="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6120" fontAlgn="base">
              <a:spcBef>
                <a:spcPct val="0"/>
              </a:spcBef>
              <a:spcAft>
                <a:spcPct val="0"/>
              </a:spcAft>
              <a:defRPr/>
            </a:pPr>
            <a:fld id="{1EAF574E-2402-4566-869C-8A4FF0B406F8}" type="slidenum">
              <a:rPr lang="ru-RU">
                <a:solidFill>
                  <a:prstClr val="white"/>
                </a:solidFill>
              </a:rPr>
              <a:pPr defTabSz="81612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602127" y="1167594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наложение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штрафных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санкций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602127" y="1471776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приостановление операций по счетам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611999" y="1775958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отказ в применении вычета по НДС</a:t>
            </a: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602128" y="2080140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отказ в возмещении НДС из бюджета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611999" y="2384322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отказ в применении льготы по налогам (сборам, страховым взносам)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602127" y="2992686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неполнота отражения доходов для целей налогообложения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>
            <a:spLocks/>
          </p:cNvSpPr>
          <p:nvPr/>
        </p:nvSpPr>
        <p:spPr>
          <a:xfrm>
            <a:off x="602127" y="4209414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недолжная осмотрительность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>
            <a:spLocks/>
          </p:cNvSpPr>
          <p:nvPr/>
        </p:nvSpPr>
        <p:spPr>
          <a:xfrm>
            <a:off x="602127" y="3905232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получение необоснованной налоговой выгоды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>
            <a:spLocks/>
          </p:cNvSpPr>
          <p:nvPr/>
        </p:nvSpPr>
        <p:spPr>
          <a:xfrm>
            <a:off x="602127" y="3601050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схеме уклонения от налогообложения</a:t>
            </a:r>
          </a:p>
        </p:txBody>
      </p:sp>
      <p:sp>
        <p:nvSpPr>
          <p:cNvPr id="34" name="Скругленный прямоугольник 33"/>
          <p:cNvSpPr>
            <a:spLocks/>
          </p:cNvSpPr>
          <p:nvPr/>
        </p:nvSpPr>
        <p:spPr>
          <a:xfrm>
            <a:off x="602127" y="4513592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отбор НП для проведения мероприятий налогового контроля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>
          <a:xfrm>
            <a:off x="602128" y="2688504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доначисление налогов (сборов, страховых взносов)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>
            <a:spLocks/>
          </p:cNvSpPr>
          <p:nvPr/>
        </p:nvSpPr>
        <p:spPr>
          <a:xfrm>
            <a:off x="602127" y="3296868"/>
            <a:ext cx="7776425" cy="252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377825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необоснованное отражение расходов для целей налогообложения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9"/>
          <p:cNvSpPr>
            <a:spLocks noGrp="1"/>
          </p:cNvSpPr>
          <p:nvPr>
            <p:ph type="title"/>
          </p:nvPr>
        </p:nvSpPr>
        <p:spPr>
          <a:xfrm>
            <a:off x="359532" y="627534"/>
            <a:ext cx="7920880" cy="504056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800" dirty="0" smtClean="0"/>
              <a:t>Интерактивные сервисы на сайте ФНС России</a:t>
            </a:r>
          </a:p>
        </p:txBody>
      </p:sp>
      <p:sp>
        <p:nvSpPr>
          <p:cNvPr id="20483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F3742A40-ADD6-4C20-9481-C6F97B89927E}" type="slidenum">
              <a:rPr lang="ru-RU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35596" y="1455626"/>
            <a:ext cx="6954638" cy="3384376"/>
            <a:chOff x="1104206" y="1530635"/>
            <a:chExt cx="6954638" cy="3237359"/>
          </a:xfrm>
        </p:grpSpPr>
        <p:pic>
          <p:nvPicPr>
            <p:cNvPr id="15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-2020"/>
            <a:stretch>
              <a:fillRect/>
            </a:stretch>
          </p:blipFill>
          <p:spPr bwMode="auto">
            <a:xfrm>
              <a:off x="3324225" y="1530635"/>
              <a:ext cx="2514601" cy="256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0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524251" y="1864011"/>
              <a:ext cx="2114549" cy="1895475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1104206" y="4092861"/>
              <a:ext cx="6954638" cy="675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defRPr/>
              </a:pPr>
              <a:r>
                <a:rPr lang="ru-RU" alt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всего</a:t>
              </a:r>
              <a:r>
                <a:rPr lang="ru-RU" altLang="ru-RU" b="1" dirty="0" smtClean="0">
                  <a:solidFill>
                    <a:srgbClr val="365F91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ru-RU" altLang="ru-RU" b="1" dirty="0" smtClean="0">
                  <a:solidFill>
                    <a:srgbClr val="E46C0A"/>
                  </a:solidFill>
                  <a:latin typeface="Arial Narrow" pitchFamily="34" charset="0"/>
                  <a:cs typeface="Times New Roman" pitchFamily="18" charset="0"/>
                </a:rPr>
                <a:t>54</a:t>
              </a:r>
              <a:r>
                <a:rPr lang="ru-RU" altLang="ru-RU" b="1" dirty="0" smtClean="0">
                  <a:solidFill>
                    <a:srgbClr val="365F91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ru-RU" alt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сервиса</a:t>
              </a:r>
            </a:p>
            <a:p>
              <a:pPr algn="ctr">
                <a:lnSpc>
                  <a:spcPct val="115000"/>
                </a:lnSpc>
                <a:defRPr/>
              </a:pPr>
              <a:r>
                <a:rPr lang="ru-RU" alt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количество посещений за 11 месяцев 2018 года ─ </a:t>
              </a:r>
              <a:r>
                <a:rPr lang="ru-RU" altLang="ru-RU" sz="1800" b="1" dirty="0">
                  <a:solidFill>
                    <a:srgbClr val="E46C0A"/>
                  </a:solidFill>
                  <a:latin typeface="Arial Narrow" pitchFamily="34" charset="0"/>
                  <a:cs typeface="Times New Roman" pitchFamily="18" charset="0"/>
                </a:rPr>
                <a:t>66 347 270</a:t>
              </a:r>
              <a:endParaRPr lang="ru-RU" altLang="ru-RU" sz="1400" b="1" dirty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</p:grpSp>
      <p:sp>
        <p:nvSpPr>
          <p:cNvPr id="22" name="Надпись 2"/>
          <p:cNvSpPr txBox="1">
            <a:spLocks noChangeArrowheads="1"/>
          </p:cNvSpPr>
          <p:nvPr/>
        </p:nvSpPr>
        <p:spPr bwMode="auto">
          <a:xfrm>
            <a:off x="395864" y="3687930"/>
            <a:ext cx="2952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ru-RU" altLang="ru-RU" sz="1200" b="1" dirty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ЛИЧНЫЙ КАБИНЕТ НАЛОГОПЛАТЕЛЬЩИКА ИНДИВИДУАЛЬНОГО ПРЕДПРИНИМАТЕЛЯ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38661"/>
            <a:ext cx="2952000" cy="5170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РИСКИ </a:t>
            </a:r>
            <a:r>
              <a:rPr lang="ru-RU" altLang="ru-RU" sz="1200" b="1" dirty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БИЗНЕСА: </a:t>
            </a: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ПРОВЕРЬ </a:t>
            </a:r>
            <a:r>
              <a:rPr lang="ru-RU" altLang="ru-RU" sz="1200" b="1" dirty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СЕБЯ </a:t>
            </a: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И КОНТРАГЕНТА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3075862"/>
            <a:ext cx="2952000" cy="504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altLang="ru-RU" sz="1200" b="1" dirty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ЛИЧНЫЙ КАБИНЕТ НАЛОГОПЛАТЕЛЬЩИКА  ЮРИДИЧЕСКОГО ЛИЦА 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828" y="2450729"/>
            <a:ext cx="2952000" cy="5170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ПРЕДОСТАВЛЕНИЕ СВЕДЕНИЙ </a:t>
            </a:r>
            <a:r>
              <a:rPr lang="en-US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ИЗ </a:t>
            </a:r>
            <a:r>
              <a:rPr lang="en-US" altLang="ru-RU" sz="1200" b="1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altLang="ru-RU" sz="1200" b="1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ЕГРЮЛ</a:t>
            </a:r>
            <a:r>
              <a:rPr lang="en-US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/</a:t>
            </a:r>
            <a:r>
              <a:rPr lang="en-US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ЕГРИП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68" y="1438959"/>
            <a:ext cx="2952000" cy="3046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ЕДИНЫЙ РЕЕСТР СУБЪЕКТОВ МСП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28084" y="1397113"/>
            <a:ext cx="2952000" cy="3046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СОЗДАЙ СВОЙ БИЗНЕС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44108" y="3327834"/>
            <a:ext cx="2772308" cy="5170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ЗАПОЛНЕНИЕ ПЛАТЕЖНОГО ПОРУЧЕНИЯ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1743658"/>
            <a:ext cx="2952000" cy="9417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НАЛОГОВЫЕ КАЛЬКУЛЯТОРЫ:</a:t>
            </a:r>
          </a:p>
          <a:p>
            <a:pPr marL="263525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выбор режима налогообложения</a:t>
            </a:r>
          </a:p>
          <a:p>
            <a:pPr marL="263525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расчет стоимости патента</a:t>
            </a:r>
          </a:p>
          <a:p>
            <a:pPr marL="263525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расчет страховых взносов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24456" y="2751770"/>
            <a:ext cx="2591960" cy="5170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ПРЕДОСТАВЛЕНИЕ НАЛОГОВОЙ </a:t>
            </a:r>
            <a:b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И БУХГАЛТЕРСКОЙ ОТЧЕТНОСТИ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3901081"/>
            <a:ext cx="2952000" cy="2908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РЕШЕНИЯ ПО ЖАЛОБАМ</a:t>
            </a:r>
            <a:endParaRPr lang="ru-RU" altLang="ru-RU" sz="1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4310</TotalTime>
  <Words>445</Words>
  <Application>Microsoft Office PowerPoint</Application>
  <PresentationFormat>Экран (16:9)</PresentationFormat>
  <Paragraphs>99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Публичное обсуждение  результатов правоприменительной практики налоговых органов Томской области  и соблюдения обязательных требований  при проведении контрольно-надзорной деятельности  по теме</vt:lpstr>
      <vt:lpstr>Риски совершения организациями и предпринимателями налоговых правонарушений: анализ практики на территории Томской области</vt:lpstr>
      <vt:lpstr>Общедоступные критерии оценки рисков</vt:lpstr>
      <vt:lpstr>Результаты контрольно-аналитической работы </vt:lpstr>
      <vt:lpstr>«Прозрачный бизнес» на сайте ФНС России</vt:lpstr>
      <vt:lpstr>Выявление рисков с помощью программы АСК НДС-2</vt:lpstr>
      <vt:lpstr>Сокращение срока  камеральной налоговой проверки</vt:lpstr>
      <vt:lpstr> Перечень рисков налогоплательщика  (письмо ФНС России от 14.08.2017 № ЕД-4-15/16007) </vt:lpstr>
      <vt:lpstr>Интерактивные сервисы на сайте ФНС России</vt:lpstr>
      <vt:lpstr>Благодарю  за внимание!</vt:lpstr>
      <vt:lpstr>Публичное обсуждение  результатов правоприменительной практики налоговых органов Томской области  и соблюдения обязательных требований  при проведении контрольно-надзорной деятельности  по теме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Креславский-Смирнов</dc:creator>
  <cp:lastModifiedBy>Бакулина Марина Ивановна</cp:lastModifiedBy>
  <cp:revision>202</cp:revision>
  <cp:lastPrinted>2017-10-19T02:56:35Z</cp:lastPrinted>
  <dcterms:created xsi:type="dcterms:W3CDTF">2013-02-06T12:46:19Z</dcterms:created>
  <dcterms:modified xsi:type="dcterms:W3CDTF">2018-12-05T02:18:07Z</dcterms:modified>
</cp:coreProperties>
</file>